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58" d="100"/>
          <a:sy n="58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8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9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8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9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0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3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1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3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7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6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7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/>
          <a:lstStyle/>
          <a:p>
            <a:r>
              <a:rPr lang="en-US" dirty="0" smtClean="0"/>
              <a:t>How To: Primary Sources!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280" y="2194560"/>
            <a:ext cx="466344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Another!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Works Cited citation for </a:t>
            </a:r>
            <a:r>
              <a:rPr lang="en-US" i="1" dirty="0"/>
              <a:t>The Rise of Athens: The Story of the World’s Greatest Civilization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should look like this…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Everitt</a:t>
            </a:r>
            <a:r>
              <a:rPr lang="en-US" dirty="0" smtClean="0"/>
              <a:t>, Anthony. </a:t>
            </a:r>
            <a:r>
              <a:rPr lang="en-US" i="1" dirty="0" smtClean="0"/>
              <a:t>The Rise of Athens: The Story of the World’s Greatest 	Civilization</a:t>
            </a:r>
            <a:r>
              <a:rPr lang="en-US" dirty="0" smtClean="0"/>
              <a:t>. New York: Random House, 2016. Print.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find a primary source in the book…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3926" y="1978429"/>
            <a:ext cx="4869873" cy="4198534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/>
              <a:t>Ms. Bacon Tip: Look for block quotes as you fan the pages. It goes quicker than reading everything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After finding a block quote, read the context closely to see if it is a primary source.</a:t>
            </a:r>
          </a:p>
          <a:p>
            <a:r>
              <a:rPr lang="en-US" sz="3600" b="1" dirty="0" smtClean="0"/>
              <a:t>Then ask yourself if it is valuable to your argument.</a:t>
            </a:r>
            <a:endParaRPr lang="en-US" sz="3600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39209"/>
            <a:ext cx="4876973" cy="487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9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one I found…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“In this way he relieved the city of lazy busybodies or agitators, helped alleviate poverty and by imposing garrisons deterred rebellion” (</a:t>
            </a:r>
            <a:r>
              <a:rPr lang="en-US" dirty="0" err="1" smtClean="0"/>
              <a:t>Everitt</a:t>
            </a:r>
            <a:r>
              <a:rPr lang="en-US" dirty="0" smtClean="0"/>
              <a:t> 250).</a:t>
            </a:r>
          </a:p>
          <a:p>
            <a:endParaRPr lang="en-US" dirty="0"/>
          </a:p>
          <a:p>
            <a:r>
              <a:rPr lang="en-US" dirty="0" smtClean="0"/>
              <a:t>With context…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Plutarch, c. 46-120 CE, </a:t>
            </a:r>
            <a:r>
              <a:rPr lang="en-US" dirty="0" smtClean="0"/>
              <a:t>comments on Pericles’ success with the </a:t>
            </a:r>
            <a:r>
              <a:rPr lang="en-US" dirty="0" smtClean="0"/>
              <a:t>	</a:t>
            </a:r>
            <a:r>
              <a:rPr lang="en-US" dirty="0" err="1" smtClean="0"/>
              <a:t>cleruchies</a:t>
            </a:r>
            <a:r>
              <a:rPr lang="en-US" dirty="0" smtClean="0"/>
              <a:t> </a:t>
            </a:r>
            <a:r>
              <a:rPr lang="en-US" smtClean="0"/>
              <a:t>by </a:t>
            </a:r>
            <a:r>
              <a:rPr lang="en-US" smtClean="0"/>
              <a:t>reflecting</a:t>
            </a:r>
            <a:r>
              <a:rPr lang="en-US" dirty="0" smtClean="0"/>
              <a:t>, “In this way he relieved the city of </a:t>
            </a:r>
            <a:r>
              <a:rPr lang="en-US" smtClean="0"/>
              <a:t>lazy </a:t>
            </a:r>
            <a:r>
              <a:rPr lang="en-US" smtClean="0"/>
              <a:t>	busybodies </a:t>
            </a:r>
            <a:r>
              <a:rPr lang="en-US" smtClean="0"/>
              <a:t>or </a:t>
            </a:r>
            <a:r>
              <a:rPr lang="en-US" smtClean="0"/>
              <a:t>agitators</a:t>
            </a:r>
            <a:r>
              <a:rPr lang="en-US" dirty="0" smtClean="0"/>
              <a:t>, helped alleviate poverty and </a:t>
            </a:r>
            <a:r>
              <a:rPr lang="en-US" smtClean="0"/>
              <a:t>by </a:t>
            </a:r>
            <a:r>
              <a:rPr lang="en-US" smtClean="0"/>
              <a:t>	imposing </a:t>
            </a:r>
            <a:r>
              <a:rPr lang="en-US" smtClean="0"/>
              <a:t>garrisons </a:t>
            </a:r>
            <a:r>
              <a:rPr lang="en-US" smtClean="0"/>
              <a:t>deterred </a:t>
            </a:r>
            <a:r>
              <a:rPr lang="en-US" dirty="0" smtClean="0"/>
              <a:t>rebellion” (</a:t>
            </a:r>
            <a:r>
              <a:rPr lang="en-US" dirty="0" err="1" smtClean="0"/>
              <a:t>Everitt</a:t>
            </a:r>
            <a:r>
              <a:rPr lang="en-US" dirty="0" smtClean="0"/>
              <a:t> 250).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2902" y="365125"/>
            <a:ext cx="5800898" cy="1325563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2902" y="1825625"/>
            <a:ext cx="5800898" cy="43513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 EXACTLY IS A PRIMARY SOURCE?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92" y="365124"/>
            <a:ext cx="6492875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direct or </a:t>
            </a:r>
            <a:r>
              <a:rPr lang="en-US" b="1" u="sng" dirty="0"/>
              <a:t>firsthand</a:t>
            </a:r>
            <a:r>
              <a:rPr lang="en-US" dirty="0"/>
              <a:t> evidence about an event, object, person, or work of art. Primary sources include historical and </a:t>
            </a:r>
            <a:r>
              <a:rPr lang="en-US" dirty="0">
                <a:solidFill>
                  <a:srgbClr val="FF0000"/>
                </a:solidFill>
              </a:rPr>
              <a:t>legal documents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eyewitness accounts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results of experiments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statistical data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pieces of creative writing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audio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video recordings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speeches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art objects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 can be found…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 databases (they are clearly marked by Ms. Bacon on her website)</a:t>
            </a:r>
          </a:p>
          <a:p>
            <a:r>
              <a:rPr lang="en-US" sz="3600" dirty="0" smtClean="0"/>
              <a:t>In books </a:t>
            </a:r>
            <a:r>
              <a:rPr lang="en-US" sz="3600" dirty="0" smtClean="0"/>
              <a:t>via…</a:t>
            </a:r>
            <a:endParaRPr lang="en-US" sz="3600" dirty="0" smtClean="0"/>
          </a:p>
          <a:p>
            <a:pPr lvl="1"/>
            <a:r>
              <a:rPr lang="en-US" sz="3200" dirty="0" smtClean="0"/>
              <a:t>Primary Source Collections/Anthologies</a:t>
            </a:r>
          </a:p>
          <a:p>
            <a:pPr lvl="2"/>
            <a:r>
              <a:rPr lang="en-US" sz="2800" b="1" dirty="0"/>
              <a:t>Ms. Bacon Tip: There is an entire section in Reference for Primary Source Collections (925 REF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 lvl="1"/>
            <a:r>
              <a:rPr lang="en-US" sz="3200" dirty="0" smtClean="0"/>
              <a:t>Academic books that reference some primary 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Examples in Books…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335" y="1325563"/>
            <a:ext cx="8678487" cy="4888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Refer to </a:t>
            </a:r>
            <a:r>
              <a:rPr lang="en-US" sz="3200" i="1" dirty="0" smtClean="0"/>
              <a:t>The Ancient World: Daily Life through World History in Primary Documents</a:t>
            </a:r>
            <a:endParaRPr lang="en-US" sz="3200" dirty="0" smtClean="0"/>
          </a:p>
          <a:p>
            <a:pPr lvl="1"/>
            <a:r>
              <a:rPr lang="en-US" sz="2800" dirty="0" smtClean="0"/>
              <a:t>CLEARLY this is a </a:t>
            </a:r>
            <a:r>
              <a:rPr lang="en-US" sz="2800" dirty="0" smtClean="0">
                <a:solidFill>
                  <a:srgbClr val="FF0000"/>
                </a:solidFill>
              </a:rPr>
              <a:t>collection</a:t>
            </a:r>
            <a:r>
              <a:rPr lang="en-US" sz="2800" dirty="0" smtClean="0"/>
              <a:t> of primary sources, which means that everything in the book (besides the brief descriptions) is a PRIMARY SOURCE.</a:t>
            </a:r>
          </a:p>
          <a:p>
            <a:r>
              <a:rPr lang="en-US" sz="3200" dirty="0" smtClean="0"/>
              <a:t>Refer to </a:t>
            </a:r>
            <a:r>
              <a:rPr lang="en-US" sz="3200" i="1" dirty="0" smtClean="0"/>
              <a:t>The Rise of Athens: The Story of the World’s Greatest Civilization</a:t>
            </a:r>
            <a:endParaRPr lang="en-US" sz="3200" dirty="0" smtClean="0"/>
          </a:p>
          <a:p>
            <a:pPr lvl="1"/>
            <a:r>
              <a:rPr lang="en-US" sz="2800" dirty="0" smtClean="0"/>
              <a:t>This is a book. We will have to dig a little more to find primary sources, but chances are the author uses them to prove their own argument.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7050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Practice/Exercise: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Works Cited citation for </a:t>
            </a:r>
            <a:r>
              <a:rPr lang="en-US" i="1" dirty="0"/>
              <a:t>The Ancient World: Daily Life through World History in Primary </a:t>
            </a:r>
            <a:r>
              <a:rPr lang="en-US" i="1" dirty="0" smtClean="0"/>
              <a:t>Documents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Your citation should look like this…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Morris, Lawrence and David </a:t>
            </a:r>
            <a:r>
              <a:rPr lang="en-US" dirty="0" err="1" smtClean="0"/>
              <a:t>Matz</a:t>
            </a:r>
            <a:r>
              <a:rPr lang="en-US" dirty="0" smtClean="0"/>
              <a:t>, ed. </a:t>
            </a:r>
            <a:r>
              <a:rPr lang="en-US" i="1" dirty="0" smtClean="0"/>
              <a:t>The Ancient World: Daily Life through 	World History in Primary Documents</a:t>
            </a:r>
            <a:r>
              <a:rPr lang="en-US" dirty="0" smtClean="0"/>
              <a:t>. Westport, Connecticut: Greenwood 	Press, 2009. Print.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quote (and cite) the primary source found in section 18 of the book…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321656" cy="4679257"/>
          </a:xfrm>
        </p:spPr>
        <p:txBody>
          <a:bodyPr/>
          <a:lstStyle/>
          <a:p>
            <a:r>
              <a:rPr lang="en-US" dirty="0" smtClean="0"/>
              <a:t>“They love whom they lower; they despise whom they approve; the art they glorify, the artist they disgrace” (Morris &amp; </a:t>
            </a:r>
            <a:r>
              <a:rPr lang="en-US" dirty="0" err="1" smtClean="0"/>
              <a:t>Matz</a:t>
            </a:r>
            <a:r>
              <a:rPr lang="en-US" dirty="0" smtClean="0"/>
              <a:t> 251).</a:t>
            </a:r>
          </a:p>
          <a:p>
            <a:endParaRPr lang="en-US" dirty="0"/>
          </a:p>
          <a:p>
            <a:r>
              <a:rPr lang="en-US" dirty="0" smtClean="0"/>
              <a:t>But you ask? “But Mrs. Fry!!! Shouldn’t the citation say (Tertullian 251) because Tertullian said it???”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55" y="1690688"/>
            <a:ext cx="4949129" cy="494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6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So…how does the </a:t>
            </a:r>
            <a:r>
              <a:rPr lang="en-US" i="1" dirty="0" smtClean="0"/>
              <a:t>reader</a:t>
            </a:r>
            <a:r>
              <a:rPr lang="en-US" dirty="0" smtClean="0"/>
              <a:t> know it is a </a:t>
            </a:r>
            <a:r>
              <a:rPr lang="en-US" i="1" dirty="0" smtClean="0"/>
              <a:t>primary</a:t>
            </a:r>
            <a:r>
              <a:rPr lang="en-US" dirty="0" smtClean="0"/>
              <a:t>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WITH THE CONTEXT!</a:t>
            </a:r>
          </a:p>
          <a:p>
            <a:endParaRPr lang="en-US" dirty="0"/>
          </a:p>
          <a:p>
            <a:r>
              <a:rPr lang="en-US" dirty="0" smtClean="0"/>
              <a:t>Write a lead-in/integrate the quote…</a:t>
            </a:r>
          </a:p>
          <a:p>
            <a:endParaRPr lang="en-US" dirty="0"/>
          </a:p>
          <a:p>
            <a:r>
              <a:rPr lang="en-US" dirty="0" smtClean="0"/>
              <a:t>It may look something like this…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i="1" dirty="0" smtClean="0"/>
              <a:t>De </a:t>
            </a:r>
            <a:r>
              <a:rPr lang="en-US" i="1" dirty="0" err="1" smtClean="0"/>
              <a:t>Spectaculis</a:t>
            </a:r>
            <a:r>
              <a:rPr lang="en-US" i="1" dirty="0" smtClean="0"/>
              <a:t> </a:t>
            </a:r>
            <a:r>
              <a:rPr lang="en-US" dirty="0" smtClean="0"/>
              <a:t>written in approximately 197 CE, </a:t>
            </a:r>
            <a:r>
              <a:rPr lang="en-US" dirty="0" smtClean="0"/>
              <a:t>Tertullian </a:t>
            </a:r>
            <a:r>
              <a:rPr lang="en-US" dirty="0" smtClean="0"/>
              <a:t>	observes</a:t>
            </a:r>
            <a:r>
              <a:rPr lang="en-US" dirty="0" smtClean="0"/>
              <a:t>, “They </a:t>
            </a:r>
            <a:r>
              <a:rPr lang="en-US" dirty="0" smtClean="0"/>
              <a:t>love </a:t>
            </a:r>
            <a:r>
              <a:rPr lang="en-US" dirty="0" smtClean="0"/>
              <a:t>whom they </a:t>
            </a:r>
            <a:r>
              <a:rPr lang="en-US" dirty="0" smtClean="0"/>
              <a:t>lower</a:t>
            </a:r>
            <a:r>
              <a:rPr lang="en-US" dirty="0" smtClean="0"/>
              <a:t>; they despise whom they </a:t>
            </a:r>
            <a:r>
              <a:rPr lang="en-US" dirty="0" smtClean="0"/>
              <a:t>	approve</a:t>
            </a:r>
            <a:r>
              <a:rPr lang="en-US" dirty="0" smtClean="0"/>
              <a:t>; the </a:t>
            </a:r>
            <a:r>
              <a:rPr lang="en-US" dirty="0" smtClean="0"/>
              <a:t>art </a:t>
            </a:r>
            <a:r>
              <a:rPr lang="en-US" dirty="0" smtClean="0"/>
              <a:t>they glorify, the </a:t>
            </a:r>
            <a:r>
              <a:rPr lang="en-US" dirty="0" smtClean="0"/>
              <a:t>artist </a:t>
            </a:r>
            <a:r>
              <a:rPr lang="en-US" dirty="0" smtClean="0"/>
              <a:t>they disgrace” (Morris &amp; </a:t>
            </a:r>
            <a:r>
              <a:rPr lang="en-US" dirty="0" smtClean="0"/>
              <a:t>	</a:t>
            </a:r>
            <a:r>
              <a:rPr lang="en-US" dirty="0" err="1" smtClean="0"/>
              <a:t>Matz</a:t>
            </a:r>
            <a:r>
              <a:rPr lang="en-US" dirty="0" smtClean="0"/>
              <a:t> </a:t>
            </a:r>
            <a:r>
              <a:rPr lang="en-US" dirty="0" smtClean="0"/>
              <a:t>251).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b="1" i="1" dirty="0">
                <a:solidFill>
                  <a:srgbClr val="FF0000"/>
                </a:solidFill>
              </a:rPr>
              <a:t>De </a:t>
            </a:r>
            <a:r>
              <a:rPr lang="en-US" b="1" i="1" dirty="0" err="1">
                <a:solidFill>
                  <a:srgbClr val="FF0000"/>
                </a:solidFill>
              </a:rPr>
              <a:t>Spectaculis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written in approximately </a:t>
            </a:r>
            <a:r>
              <a:rPr lang="en-US" b="1" dirty="0">
                <a:solidFill>
                  <a:srgbClr val="FF0000"/>
                </a:solidFill>
              </a:rPr>
              <a:t>197 CE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Tertullian</a:t>
            </a:r>
            <a:r>
              <a:rPr lang="en-US" dirty="0"/>
              <a:t> 	observes, “They love whom they lower; they despise whom they 	approve; the art they glorify, the artist they disgrace” (Morris &amp; 	</a:t>
            </a:r>
            <a:r>
              <a:rPr lang="en-US" dirty="0" err="1"/>
              <a:t>Matz</a:t>
            </a:r>
            <a:r>
              <a:rPr lang="en-US" dirty="0"/>
              <a:t> 251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should include any pertinent information for the primary source in the context like </a:t>
            </a:r>
            <a:r>
              <a:rPr lang="en-US" b="1" dirty="0" smtClean="0">
                <a:solidFill>
                  <a:srgbClr val="FF0000"/>
                </a:solidFill>
              </a:rPr>
              <a:t>who said it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where/in what did they say it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when</a:t>
            </a:r>
            <a:r>
              <a:rPr lang="en-US" dirty="0" smtClean="0"/>
              <a:t> did they say it, etc.</a:t>
            </a:r>
          </a:p>
          <a:p>
            <a:r>
              <a:rPr lang="en-US" dirty="0" smtClean="0"/>
              <a:t>Use verbs </a:t>
            </a:r>
            <a:r>
              <a:rPr lang="en-US" b="1" dirty="0" smtClean="0">
                <a:solidFill>
                  <a:srgbClr val="FF0000"/>
                </a:solidFill>
              </a:rPr>
              <a:t>like observes, remembers, and recounts</a:t>
            </a:r>
            <a:r>
              <a:rPr lang="en-US" dirty="0" smtClean="0"/>
              <a:t>. These verbs imply that it is eye witness.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508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How To: Primary Sources!</vt:lpstr>
      <vt:lpstr>Review</vt:lpstr>
      <vt:lpstr>Primary sources…</vt:lpstr>
      <vt:lpstr>Primary Sources can be found…</vt:lpstr>
      <vt:lpstr>Examples in Books…</vt:lpstr>
      <vt:lpstr>Practice/Exercise:</vt:lpstr>
      <vt:lpstr>Now, quote (and cite) the primary source found in section 18 of the book…</vt:lpstr>
      <vt:lpstr>So…how does the reader know it is a primary source?</vt:lpstr>
      <vt:lpstr>NOTE:</vt:lpstr>
      <vt:lpstr>Let’s Try Another!</vt:lpstr>
      <vt:lpstr>Now find a primary source in the book…</vt:lpstr>
      <vt:lpstr>Here is one I found…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To: Primary Sources!</dc:title>
  <dc:creator>Fry, Jaclyn    SHS - Staff</dc:creator>
  <cp:lastModifiedBy>Fry, Jaclyn    SHS - Staff</cp:lastModifiedBy>
  <cp:revision>10</cp:revision>
  <dcterms:created xsi:type="dcterms:W3CDTF">2019-03-29T16:01:24Z</dcterms:created>
  <dcterms:modified xsi:type="dcterms:W3CDTF">2019-04-01T18:24:20Z</dcterms:modified>
</cp:coreProperties>
</file>